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  <p:embeddedFont>
      <p:font typeface="Nunito Black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jIZNwWyJ+5DT8LnQgTvhPOvfai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Black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NunitoBlack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" name="Google Shape;2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ecb18720e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g25ecb18720e_1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ecb18720e_1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5ecb18720e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ecb18720e_1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ecb18720e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ecb18720e_1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ecb18720e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ecb18720e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g25ecb18720e_1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ecb18720e_1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ecb18720e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ecb18720e_1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ecb18720e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ecb18720e_1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ecb18720e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ecb18720e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25ecb18720e_1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ecb18720e_1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ecb18720e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4330a943fe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" name="Google Shape;31;g24330a943fe_2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5f4510bf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g25f4510bf6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5ecb18720e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25ecb18720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438362dbb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" name="Google Shape;42;g2438362dbb0_0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4e33b08f53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g24e33b08f5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ecb18720e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ecb18720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ecb18720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" name="Google Shape;81;g25ecb18720e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56c04465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e56c0446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ecb18720e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ecb1872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tuy5rty7u8ty6ru">
  <p:cSld name="제목 슬라이드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8"/>
          <p:cNvPicPr preferRelativeResize="0"/>
          <p:nvPr/>
        </p:nvPicPr>
        <p:blipFill rotWithShape="1">
          <a:blip r:embed="rId2">
            <a:alphaModFix/>
          </a:blip>
          <a:srcRect b="49" l="0" r="0" t="39"/>
          <a:stretch/>
        </p:blipFill>
        <p:spPr>
          <a:xfrm>
            <a:off x="1" y="0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24330a943fe_2_95"/>
          <p:cNvSpPr/>
          <p:nvPr>
            <p:ph idx="2" type="pic"/>
          </p:nvPr>
        </p:nvSpPr>
        <p:spPr>
          <a:xfrm>
            <a:off x="5562600" y="603250"/>
            <a:ext cx="4292700" cy="56514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g24330a943fe_2_9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24330a943fe_2_127"/>
          <p:cNvSpPr/>
          <p:nvPr>
            <p:ph idx="2" type="pic"/>
          </p:nvPr>
        </p:nvSpPr>
        <p:spPr>
          <a:xfrm>
            <a:off x="3035300" y="-1"/>
            <a:ext cx="4203600" cy="61158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g24330a943fe_2_127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7"/>
          <p:cNvPicPr preferRelativeResize="0"/>
          <p:nvPr/>
        </p:nvPicPr>
        <p:blipFill rotWithShape="1">
          <a:blip r:embed="rId1">
            <a:alphaModFix/>
          </a:blip>
          <a:srcRect b="0" l="89" r="79" t="0"/>
          <a:stretch/>
        </p:blipFill>
        <p:spPr>
          <a:xfrm>
            <a:off x="1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0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2" type="sldNum"/>
          </p:nvPr>
        </p:nvSpPr>
        <p:spPr>
          <a:xfrm>
            <a:off x="11455825" y="5933825"/>
            <a:ext cx="407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3300" u="none" cap="none" strike="noStrike">
                <a:solidFill>
                  <a:srgbClr val="264DE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3300" u="none" cap="none" strike="noStrike">
                <a:solidFill>
                  <a:srgbClr val="264DE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3300" u="none" cap="none" strike="noStrike">
                <a:solidFill>
                  <a:srgbClr val="264DE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3300" u="none" cap="none" strike="noStrike">
                <a:solidFill>
                  <a:srgbClr val="264DE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3300" u="none" cap="none" strike="noStrike">
                <a:solidFill>
                  <a:srgbClr val="264DE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3300" u="none" cap="none" strike="noStrike">
                <a:solidFill>
                  <a:srgbClr val="264DE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3300" u="none" cap="none" strike="noStrike">
                <a:solidFill>
                  <a:srgbClr val="264DE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3300" u="none" cap="none" strike="noStrike">
                <a:solidFill>
                  <a:srgbClr val="264DE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3300" u="none" cap="none" strike="noStrike">
                <a:solidFill>
                  <a:srgbClr val="264DE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ode.visualstudio.com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6.png"/><Relationship Id="rId8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11" Type="http://schemas.openxmlformats.org/officeDocument/2006/relationships/image" Target="../media/image12.png"/><Relationship Id="rId10" Type="http://schemas.openxmlformats.org/officeDocument/2006/relationships/image" Target="../media/image8.png"/><Relationship Id="rId12" Type="http://schemas.openxmlformats.org/officeDocument/2006/relationships/image" Target="../media/image13.png"/><Relationship Id="rId9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"/>
          <p:cNvSpPr/>
          <p:nvPr/>
        </p:nvSpPr>
        <p:spPr>
          <a:xfrm>
            <a:off x="0" y="3979333"/>
            <a:ext cx="12192000" cy="2878667"/>
          </a:xfrm>
          <a:prstGeom prst="rect">
            <a:avLst/>
          </a:prstGeom>
          <a:solidFill>
            <a:srgbClr val="261B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" name="Google Shape;26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9" r="49" t="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"/>
          <p:cNvSpPr/>
          <p:nvPr/>
        </p:nvSpPr>
        <p:spPr>
          <a:xfrm>
            <a:off x="8350475" y="5873975"/>
            <a:ext cx="3330000" cy="404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414338" rotWithShape="0" algn="bl" dist="28575">
              <a:srgbClr val="000000">
                <a:alpha val="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"/>
          <p:cNvSpPr txBox="1"/>
          <p:nvPr/>
        </p:nvSpPr>
        <p:spPr>
          <a:xfrm>
            <a:off x="8502000" y="5914775"/>
            <a:ext cx="304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1500" u="none" cap="none" strike="noStrike">
                <a:solidFill>
                  <a:srgbClr val="3670A0"/>
                </a:solidFill>
                <a:latin typeface="Montserrat"/>
                <a:ea typeface="Montserrat"/>
                <a:cs typeface="Montserrat"/>
                <a:sym typeface="Montserrat"/>
              </a:rPr>
              <a:t>contact@softyeducation.com</a:t>
            </a:r>
            <a:endParaRPr b="0" i="0" sz="1500" u="none" cap="none" strike="noStrike">
              <a:solidFill>
                <a:srgbClr val="3670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25ecb18720e_1_8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9" r="79" t="0"/>
          <a:stretch/>
        </p:blipFill>
        <p:spPr>
          <a:xfrm>
            <a:off x="1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25ecb18720e_1_80"/>
          <p:cNvSpPr txBox="1"/>
          <p:nvPr/>
        </p:nvSpPr>
        <p:spPr>
          <a:xfrm>
            <a:off x="3859275" y="2544000"/>
            <a:ext cx="4057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to Follow Along</a:t>
            </a:r>
            <a:endParaRPr b="1" sz="4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g25ecb18720e_1_80"/>
          <p:cNvSpPr/>
          <p:nvPr/>
        </p:nvSpPr>
        <p:spPr>
          <a:xfrm>
            <a:off x="1190200" y="2182050"/>
            <a:ext cx="2493900" cy="2493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25ecb18720e_1_80"/>
          <p:cNvSpPr txBox="1"/>
          <p:nvPr/>
        </p:nvSpPr>
        <p:spPr>
          <a:xfrm>
            <a:off x="1512550" y="2544000"/>
            <a:ext cx="18492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0900">
                <a:solidFill>
                  <a:srgbClr val="4784B7"/>
                </a:solidFill>
                <a:latin typeface="Nunito Black"/>
                <a:ea typeface="Nunito Black"/>
                <a:cs typeface="Nunito Black"/>
                <a:sym typeface="Nunito Black"/>
              </a:rPr>
              <a:t>03</a:t>
            </a:r>
            <a:endParaRPr b="0" i="0" sz="10900" u="none" cap="none" strike="noStrike">
              <a:solidFill>
                <a:srgbClr val="4784B7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25ecb18720e_1_88"/>
          <p:cNvPicPr preferRelativeResize="0"/>
          <p:nvPr/>
        </p:nvPicPr>
        <p:blipFill rotWithShape="1">
          <a:blip r:embed="rId3">
            <a:alphaModFix/>
          </a:blip>
          <a:srcRect b="0" l="377" r="377" t="0"/>
          <a:stretch/>
        </p:blipFill>
        <p:spPr>
          <a:xfrm>
            <a:off x="508600" y="426300"/>
            <a:ext cx="606525" cy="6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25ecb18720e_1_88"/>
          <p:cNvSpPr txBox="1"/>
          <p:nvPr/>
        </p:nvSpPr>
        <p:spPr>
          <a:xfrm>
            <a:off x="1253025" y="453825"/>
            <a:ext cx="873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784B7"/>
                </a:solidFill>
                <a:latin typeface="Montserrat"/>
                <a:ea typeface="Montserrat"/>
                <a:cs typeface="Montserrat"/>
                <a:sym typeface="Montserrat"/>
              </a:rPr>
              <a:t>03- </a:t>
            </a:r>
            <a:r>
              <a:rPr b="1" lang="en-US" sz="2400">
                <a:solidFill>
                  <a:srgbClr val="4784B7"/>
                </a:solidFill>
                <a:latin typeface="Montserrat"/>
                <a:ea typeface="Montserrat"/>
                <a:cs typeface="Montserrat"/>
                <a:sym typeface="Montserrat"/>
              </a:rPr>
              <a:t>How to Follow Along</a:t>
            </a:r>
            <a:endParaRPr b="1" sz="2400">
              <a:solidFill>
                <a:srgbClr val="4784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g25ecb18720e_1_88"/>
          <p:cNvSpPr txBox="1"/>
          <p:nvPr/>
        </p:nvSpPr>
        <p:spPr>
          <a:xfrm>
            <a:off x="1253025" y="1287475"/>
            <a:ext cx="93909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This course focuses on learning through practical application.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Make sure to type the code snippets you encounter in the course instead of copying and pasting them. </a:t>
            </a:r>
            <a:br>
              <a:rPr lang="en-US" sz="20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Typing the code yourself will help you understand the concepts better and grasp the syntax faster. 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" name="Google Shape;116;g25ecb18720e_1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7175" y="3846600"/>
            <a:ext cx="2306125" cy="23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5ecb18720e_1_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5650" y="3846600"/>
            <a:ext cx="2306125" cy="23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ecb18720e_1_97"/>
          <p:cNvSpPr txBox="1"/>
          <p:nvPr/>
        </p:nvSpPr>
        <p:spPr>
          <a:xfrm>
            <a:off x="1253025" y="1630025"/>
            <a:ext cx="9236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Don't worry if you make mistakes; it's completely normal and happens to all developers daily. Correcting typos and errors will teach you how to debug your code effectively.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" name="Google Shape;123;g25ecb18720e_1_97"/>
          <p:cNvPicPr preferRelativeResize="0"/>
          <p:nvPr/>
        </p:nvPicPr>
        <p:blipFill rotWithShape="1">
          <a:blip r:embed="rId3">
            <a:alphaModFix/>
          </a:blip>
          <a:srcRect b="0" l="377" r="377" t="0"/>
          <a:stretch/>
        </p:blipFill>
        <p:spPr>
          <a:xfrm>
            <a:off x="508600" y="426300"/>
            <a:ext cx="606525" cy="6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5ecb18720e_1_97"/>
          <p:cNvSpPr txBox="1"/>
          <p:nvPr/>
        </p:nvSpPr>
        <p:spPr>
          <a:xfrm>
            <a:off x="1253025" y="453825"/>
            <a:ext cx="873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784B7"/>
                </a:solidFill>
                <a:latin typeface="Montserrat"/>
                <a:ea typeface="Montserrat"/>
                <a:cs typeface="Montserrat"/>
                <a:sym typeface="Montserrat"/>
              </a:rPr>
              <a:t>03- How to Follow Along</a:t>
            </a:r>
            <a:endParaRPr b="1" sz="2400">
              <a:solidFill>
                <a:srgbClr val="4784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" name="Google Shape;125;g25ecb18720e_1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3150" y="3668125"/>
            <a:ext cx="1474925" cy="147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5ecb18720e_1_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175" y="3517200"/>
            <a:ext cx="1776774" cy="177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ecb18720e_1_104"/>
          <p:cNvSpPr txBox="1"/>
          <p:nvPr/>
        </p:nvSpPr>
        <p:spPr>
          <a:xfrm>
            <a:off x="1253025" y="1320400"/>
            <a:ext cx="9600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Try to solve the review exercises and code challenges independently before seeking help from external sources. With enough practice, you'll become proficient in the material and enjoy the learning journey!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" name="Google Shape;132;g25ecb18720e_1_104"/>
          <p:cNvPicPr preferRelativeResize="0"/>
          <p:nvPr/>
        </p:nvPicPr>
        <p:blipFill rotWithShape="1">
          <a:blip r:embed="rId3">
            <a:alphaModFix/>
          </a:blip>
          <a:srcRect b="0" l="377" r="377" t="0"/>
          <a:stretch/>
        </p:blipFill>
        <p:spPr>
          <a:xfrm>
            <a:off x="508600" y="426300"/>
            <a:ext cx="606525" cy="6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5ecb18720e_1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0" y="2964675"/>
            <a:ext cx="3429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5ecb18720e_1_104"/>
          <p:cNvSpPr txBox="1"/>
          <p:nvPr/>
        </p:nvSpPr>
        <p:spPr>
          <a:xfrm>
            <a:off x="1253025" y="453825"/>
            <a:ext cx="873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784B7"/>
                </a:solidFill>
                <a:latin typeface="Montserrat"/>
                <a:ea typeface="Montserrat"/>
                <a:cs typeface="Montserrat"/>
                <a:sym typeface="Montserrat"/>
              </a:rPr>
              <a:t>03- How to Follow Along</a:t>
            </a:r>
            <a:endParaRPr b="1" sz="2400">
              <a:solidFill>
                <a:srgbClr val="4784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25ecb18720e_1_1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9" r="79" t="0"/>
          <a:stretch/>
        </p:blipFill>
        <p:spPr>
          <a:xfrm>
            <a:off x="1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5ecb18720e_1_117"/>
          <p:cNvSpPr txBox="1"/>
          <p:nvPr/>
        </p:nvSpPr>
        <p:spPr>
          <a:xfrm>
            <a:off x="3850925" y="2721000"/>
            <a:ext cx="4257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Install Python and vscode</a:t>
            </a:r>
            <a:endParaRPr b="1" sz="4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g25ecb18720e_1_117"/>
          <p:cNvSpPr/>
          <p:nvPr/>
        </p:nvSpPr>
        <p:spPr>
          <a:xfrm>
            <a:off x="1190200" y="2182050"/>
            <a:ext cx="2493900" cy="2493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25ecb18720e_1_117"/>
          <p:cNvSpPr txBox="1"/>
          <p:nvPr/>
        </p:nvSpPr>
        <p:spPr>
          <a:xfrm>
            <a:off x="1512550" y="2544000"/>
            <a:ext cx="18492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0900">
                <a:solidFill>
                  <a:srgbClr val="4784B7"/>
                </a:solidFill>
                <a:latin typeface="Nunito Black"/>
                <a:ea typeface="Nunito Black"/>
                <a:cs typeface="Nunito Black"/>
                <a:sym typeface="Nunito Black"/>
              </a:rPr>
              <a:t>04</a:t>
            </a:r>
            <a:endParaRPr b="0" i="0" sz="10900" u="none" cap="none" strike="noStrike">
              <a:solidFill>
                <a:srgbClr val="4784B7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ecb18720e_1_125"/>
          <p:cNvSpPr txBox="1"/>
          <p:nvPr/>
        </p:nvSpPr>
        <p:spPr>
          <a:xfrm>
            <a:off x="1253025" y="1320400"/>
            <a:ext cx="9600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Installing Python 3 is straightforward and requires only a few additional steps. Once installed, you can access Python from anywhere on your system and use its built-in package manager to install the software.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g25ecb18720e_1_125"/>
          <p:cNvPicPr preferRelativeResize="0"/>
          <p:nvPr/>
        </p:nvPicPr>
        <p:blipFill rotWithShape="1">
          <a:blip r:embed="rId3">
            <a:alphaModFix/>
          </a:blip>
          <a:srcRect b="0" l="377" r="377" t="0"/>
          <a:stretch/>
        </p:blipFill>
        <p:spPr>
          <a:xfrm>
            <a:off x="508600" y="426300"/>
            <a:ext cx="606525" cy="6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5ecb18720e_1_125"/>
          <p:cNvSpPr txBox="1"/>
          <p:nvPr/>
        </p:nvSpPr>
        <p:spPr>
          <a:xfrm>
            <a:off x="1253025" y="453825"/>
            <a:ext cx="873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784B7"/>
                </a:solidFill>
                <a:latin typeface="Montserrat"/>
                <a:ea typeface="Montserrat"/>
                <a:cs typeface="Montserrat"/>
                <a:sym typeface="Montserrat"/>
              </a:rPr>
              <a:t>04- </a:t>
            </a:r>
            <a:r>
              <a:rPr b="1" lang="en-US" sz="2400">
                <a:solidFill>
                  <a:srgbClr val="4784B7"/>
                </a:solidFill>
                <a:latin typeface="Montserrat"/>
                <a:ea typeface="Montserrat"/>
                <a:cs typeface="Montserrat"/>
                <a:sym typeface="Montserrat"/>
              </a:rPr>
              <a:t>Install Python and vscode</a:t>
            </a:r>
            <a:endParaRPr b="1" sz="2400">
              <a:solidFill>
                <a:srgbClr val="4784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g25ecb18720e_1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7300" y="2958675"/>
            <a:ext cx="6538051" cy="309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5ecb18720e_1_125"/>
          <p:cNvSpPr txBox="1"/>
          <p:nvPr/>
        </p:nvSpPr>
        <p:spPr>
          <a:xfrm>
            <a:off x="910350" y="3398650"/>
            <a:ext cx="3868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Open a browser to the Python website </a:t>
            </a:r>
            <a:r>
              <a:rPr lang="en-US" sz="2000">
                <a:solidFill>
                  <a:srgbClr val="3670A0"/>
                </a:solidFill>
                <a:latin typeface="Montserrat"/>
                <a:ea typeface="Montserrat"/>
                <a:cs typeface="Montserrat"/>
                <a:sym typeface="Montserrat"/>
              </a:rPr>
              <a:t>(https://www.python.org/)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download the installer.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ecb18720e_1_162"/>
          <p:cNvSpPr txBox="1"/>
          <p:nvPr/>
        </p:nvSpPr>
        <p:spPr>
          <a:xfrm>
            <a:off x="897300" y="1141625"/>
            <a:ext cx="9693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will use Visual Studio Code to edit the code .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Visit this site to download it (</a:t>
            </a:r>
            <a:r>
              <a:rPr lang="en-US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https://code.visualstudio.com/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g25ecb18720e_1_162"/>
          <p:cNvPicPr preferRelativeResize="0"/>
          <p:nvPr/>
        </p:nvPicPr>
        <p:blipFill rotWithShape="1">
          <a:blip r:embed="rId4">
            <a:alphaModFix/>
          </a:blip>
          <a:srcRect b="0" l="377" r="377" t="0"/>
          <a:stretch/>
        </p:blipFill>
        <p:spPr>
          <a:xfrm>
            <a:off x="508600" y="426300"/>
            <a:ext cx="606525" cy="6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5ecb18720e_1_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5125" y="2229600"/>
            <a:ext cx="8989798" cy="3854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5ecb18720e_1_162"/>
          <p:cNvSpPr txBox="1"/>
          <p:nvPr/>
        </p:nvSpPr>
        <p:spPr>
          <a:xfrm>
            <a:off x="1253025" y="453825"/>
            <a:ext cx="873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784B7"/>
                </a:solidFill>
                <a:latin typeface="Montserrat"/>
                <a:ea typeface="Montserrat"/>
                <a:cs typeface="Montserrat"/>
                <a:sym typeface="Montserrat"/>
              </a:rPr>
              <a:t>04- Install Python and vscode</a:t>
            </a:r>
            <a:endParaRPr b="1" sz="2400">
              <a:solidFill>
                <a:srgbClr val="4784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ecb18720e_1_176"/>
          <p:cNvSpPr txBox="1"/>
          <p:nvPr/>
        </p:nvSpPr>
        <p:spPr>
          <a:xfrm>
            <a:off x="897300" y="1141625"/>
            <a:ext cx="9890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use VS Code with Python, follow these simple steps :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Go to the Visual Studio Marketplace and install the Python extension.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g25ecb18720e_1_176"/>
          <p:cNvPicPr preferRelativeResize="0"/>
          <p:nvPr/>
        </p:nvPicPr>
        <p:blipFill rotWithShape="1">
          <a:blip r:embed="rId3">
            <a:alphaModFix/>
          </a:blip>
          <a:srcRect b="0" l="377" r="377" t="0"/>
          <a:stretch/>
        </p:blipFill>
        <p:spPr>
          <a:xfrm>
            <a:off x="508600" y="426300"/>
            <a:ext cx="606525" cy="6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5ecb18720e_1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1538" y="2229625"/>
            <a:ext cx="6993874" cy="424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5ecb18720e_1_176"/>
          <p:cNvSpPr txBox="1"/>
          <p:nvPr/>
        </p:nvSpPr>
        <p:spPr>
          <a:xfrm>
            <a:off x="1253025" y="453825"/>
            <a:ext cx="873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784B7"/>
                </a:solidFill>
                <a:latin typeface="Montserrat"/>
                <a:ea typeface="Montserrat"/>
                <a:cs typeface="Montserrat"/>
                <a:sym typeface="Montserrat"/>
              </a:rPr>
              <a:t>04- Install Python and vscode</a:t>
            </a:r>
            <a:endParaRPr b="1" sz="2400">
              <a:solidFill>
                <a:srgbClr val="4784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25ecb18720e_1_1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9" r="79" t="0"/>
          <a:stretch/>
        </p:blipFill>
        <p:spPr>
          <a:xfrm>
            <a:off x="1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5ecb18720e_1_144"/>
          <p:cNvSpPr txBox="1"/>
          <p:nvPr/>
        </p:nvSpPr>
        <p:spPr>
          <a:xfrm>
            <a:off x="3904800" y="2721000"/>
            <a:ext cx="4257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Write the first program</a:t>
            </a:r>
            <a:endParaRPr b="1" sz="4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g25ecb18720e_1_144"/>
          <p:cNvSpPr/>
          <p:nvPr/>
        </p:nvSpPr>
        <p:spPr>
          <a:xfrm>
            <a:off x="1190200" y="2182050"/>
            <a:ext cx="2493900" cy="2493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5ecb18720e_1_144"/>
          <p:cNvSpPr txBox="1"/>
          <p:nvPr/>
        </p:nvSpPr>
        <p:spPr>
          <a:xfrm>
            <a:off x="1512550" y="2544000"/>
            <a:ext cx="18492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0900">
                <a:solidFill>
                  <a:srgbClr val="4784B7"/>
                </a:solidFill>
                <a:latin typeface="Nunito Black"/>
                <a:ea typeface="Nunito Black"/>
                <a:cs typeface="Nunito Black"/>
                <a:sym typeface="Nunito Black"/>
              </a:rPr>
              <a:t>05</a:t>
            </a:r>
            <a:endParaRPr b="0" i="0" sz="10900" u="none" cap="none" strike="noStrike">
              <a:solidFill>
                <a:srgbClr val="4784B7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ecb18720e_1_152"/>
          <p:cNvSpPr txBox="1"/>
          <p:nvPr/>
        </p:nvSpPr>
        <p:spPr>
          <a:xfrm>
            <a:off x="1253025" y="1320400"/>
            <a:ext cx="9600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begin with the first program we 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should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follow these instructions :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Create a new folder called "softy_education".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Open Visual Studio Code and navigate to the "softy_education" folder.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Inside the folder, create a new file named "app.py".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Copy and paste the following code into "app.py":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g25ecb18720e_1_152"/>
          <p:cNvPicPr preferRelativeResize="0"/>
          <p:nvPr/>
        </p:nvPicPr>
        <p:blipFill rotWithShape="1">
          <a:blip r:embed="rId3">
            <a:alphaModFix/>
          </a:blip>
          <a:srcRect b="0" l="377" r="377" t="0"/>
          <a:stretch/>
        </p:blipFill>
        <p:spPr>
          <a:xfrm>
            <a:off x="508600" y="426300"/>
            <a:ext cx="606525" cy="6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25ecb18720e_1_152"/>
          <p:cNvSpPr txBox="1"/>
          <p:nvPr/>
        </p:nvSpPr>
        <p:spPr>
          <a:xfrm>
            <a:off x="1253025" y="453825"/>
            <a:ext cx="873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784B7"/>
                </a:solidFill>
                <a:latin typeface="Montserrat"/>
                <a:ea typeface="Montserrat"/>
                <a:cs typeface="Montserrat"/>
                <a:sym typeface="Montserrat"/>
              </a:rPr>
              <a:t>05- Write the first program</a:t>
            </a:r>
            <a:endParaRPr b="1" sz="2400">
              <a:solidFill>
                <a:srgbClr val="4784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g25ecb18720e_1_152"/>
          <p:cNvPicPr preferRelativeResize="0"/>
          <p:nvPr/>
        </p:nvPicPr>
        <p:blipFill rotWithShape="1">
          <a:blip r:embed="rId4">
            <a:alphaModFix/>
          </a:blip>
          <a:srcRect b="43862" l="33246" r="38038" t="40003"/>
          <a:stretch/>
        </p:blipFill>
        <p:spPr>
          <a:xfrm>
            <a:off x="3745625" y="4338450"/>
            <a:ext cx="3732152" cy="152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4330a943fe_2_64"/>
          <p:cNvSpPr txBox="1"/>
          <p:nvPr/>
        </p:nvSpPr>
        <p:spPr>
          <a:xfrm>
            <a:off x="2661550" y="2684723"/>
            <a:ext cx="4698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n-US" sz="6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Day 0</a:t>
            </a:r>
            <a:br>
              <a:rPr lang="en-US" sz="7200">
                <a:solidFill>
                  <a:srgbClr val="4285F4"/>
                </a:solidFill>
              </a:rPr>
            </a:br>
            <a:endParaRPr b="1" i="0" sz="6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25f4510bf66_0_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9" r="79" t="0"/>
          <a:stretch/>
        </p:blipFill>
        <p:spPr>
          <a:xfrm>
            <a:off x="1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5f4510bf66_0_0"/>
          <p:cNvSpPr txBox="1"/>
          <p:nvPr/>
        </p:nvSpPr>
        <p:spPr>
          <a:xfrm>
            <a:off x="2629750" y="2998050"/>
            <a:ext cx="4257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you </a:t>
            </a:r>
            <a:endParaRPr b="1" sz="5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5ecb18720e_1_0"/>
          <p:cNvSpPr txBox="1"/>
          <p:nvPr/>
        </p:nvSpPr>
        <p:spPr>
          <a:xfrm>
            <a:off x="934300" y="760925"/>
            <a:ext cx="55479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Content :</a:t>
            </a:r>
            <a:endParaRPr sz="4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Google Shape;39;g25ecb18720e_1_0"/>
          <p:cNvSpPr txBox="1"/>
          <p:nvPr/>
        </p:nvSpPr>
        <p:spPr>
          <a:xfrm>
            <a:off x="1155850" y="1926400"/>
            <a:ext cx="55479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1- Introduction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2- Why Python ?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3- How to Follow Along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4- Install Python and vscode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5-Write the first program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g2438362dbb0_0_2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9" r="79" t="0"/>
          <a:stretch/>
        </p:blipFill>
        <p:spPr>
          <a:xfrm>
            <a:off x="1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2438362dbb0_0_267"/>
          <p:cNvSpPr txBox="1"/>
          <p:nvPr/>
        </p:nvSpPr>
        <p:spPr>
          <a:xfrm>
            <a:off x="3772600" y="2882225"/>
            <a:ext cx="5580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1" i="0" sz="4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46;g2438362dbb0_0_267"/>
          <p:cNvSpPr/>
          <p:nvPr/>
        </p:nvSpPr>
        <p:spPr>
          <a:xfrm>
            <a:off x="1190200" y="2182050"/>
            <a:ext cx="2493900" cy="2493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g2438362dbb0_0_267"/>
          <p:cNvSpPr txBox="1"/>
          <p:nvPr/>
        </p:nvSpPr>
        <p:spPr>
          <a:xfrm>
            <a:off x="1512550" y="2544000"/>
            <a:ext cx="18492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10900" u="none" cap="none" strike="noStrike">
                <a:solidFill>
                  <a:srgbClr val="4784B7"/>
                </a:solidFill>
                <a:latin typeface="Nunito Black"/>
                <a:ea typeface="Nunito Black"/>
                <a:cs typeface="Nunito Black"/>
                <a:sym typeface="Nunito Black"/>
              </a:rPr>
              <a:t>01</a:t>
            </a:r>
            <a:endParaRPr b="0" i="0" sz="10900" u="none" cap="none" strike="noStrike">
              <a:solidFill>
                <a:srgbClr val="4784B7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4e33b08f53_0_7"/>
          <p:cNvSpPr txBox="1"/>
          <p:nvPr/>
        </p:nvSpPr>
        <p:spPr>
          <a:xfrm>
            <a:off x="1228161" y="477450"/>
            <a:ext cx="48204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400" u="none" cap="none" strike="noStrike">
                <a:solidFill>
                  <a:srgbClr val="4784B7"/>
                </a:solidFill>
                <a:latin typeface="Montserrat"/>
                <a:ea typeface="Montserrat"/>
                <a:cs typeface="Montserrat"/>
                <a:sym typeface="Montserrat"/>
              </a:rPr>
              <a:t>01- </a:t>
            </a:r>
            <a:r>
              <a:rPr b="1" lang="en-US" sz="2400">
                <a:solidFill>
                  <a:srgbClr val="4784B7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1" i="0" sz="2400" u="none" cap="none" strike="noStrike">
              <a:solidFill>
                <a:srgbClr val="FAAF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AAF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AAF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AAF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" name="Google Shape;53;g24e33b08f53_0_7"/>
          <p:cNvPicPr preferRelativeResize="0"/>
          <p:nvPr/>
        </p:nvPicPr>
        <p:blipFill rotWithShape="1">
          <a:blip r:embed="rId3">
            <a:alphaModFix/>
          </a:blip>
          <a:srcRect b="0" l="377" r="377" t="0"/>
          <a:stretch/>
        </p:blipFill>
        <p:spPr>
          <a:xfrm>
            <a:off x="508600" y="426300"/>
            <a:ext cx="606525" cy="6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g24e33b08f53_0_7"/>
          <p:cNvSpPr txBox="1"/>
          <p:nvPr/>
        </p:nvSpPr>
        <p:spPr>
          <a:xfrm>
            <a:off x="11389975" y="5792525"/>
            <a:ext cx="735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fld id="{00000000-1234-1234-1234-123412341234}" type="slidenum">
              <a:rPr b="1" i="0" lang="en-US" sz="3300" u="none" cap="none" strike="noStrike">
                <a:solidFill>
                  <a:srgbClr val="4784B7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0" i="0" sz="1400" u="none" cap="none" strike="noStrike">
              <a:solidFill>
                <a:srgbClr val="4784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g24e33b08f53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375" y="3017719"/>
            <a:ext cx="1345149" cy="1345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24e33b08f53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2125" y="775850"/>
            <a:ext cx="1235651" cy="123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g24e33b08f53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7550" y="3072450"/>
            <a:ext cx="1235651" cy="123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g24e33b08f53_0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4213" y="4875025"/>
            <a:ext cx="1111475" cy="11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g24e33b08f53_0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36701" y="3017701"/>
            <a:ext cx="1345152" cy="13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24e33b08f53_0_7"/>
          <p:cNvSpPr txBox="1"/>
          <p:nvPr/>
        </p:nvSpPr>
        <p:spPr>
          <a:xfrm>
            <a:off x="4378300" y="2088713"/>
            <a:ext cx="276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Web Development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g24e33b08f53_0_7"/>
          <p:cNvSpPr txBox="1"/>
          <p:nvPr/>
        </p:nvSpPr>
        <p:spPr>
          <a:xfrm>
            <a:off x="1083725" y="4592675"/>
            <a:ext cx="297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Artificial Intelligence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g24e33b08f53_0_7"/>
          <p:cNvSpPr txBox="1"/>
          <p:nvPr/>
        </p:nvSpPr>
        <p:spPr>
          <a:xfrm>
            <a:off x="8256975" y="4592675"/>
            <a:ext cx="176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Automation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g24e33b08f53_0_7"/>
          <p:cNvSpPr txBox="1"/>
          <p:nvPr/>
        </p:nvSpPr>
        <p:spPr>
          <a:xfrm>
            <a:off x="4889613" y="6121950"/>
            <a:ext cx="199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Data science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g25ecb18720e_1_9"/>
          <p:cNvPicPr preferRelativeResize="0"/>
          <p:nvPr/>
        </p:nvPicPr>
        <p:blipFill rotWithShape="1">
          <a:blip r:embed="rId3">
            <a:alphaModFix/>
          </a:blip>
          <a:srcRect b="0" l="377" r="377" t="0"/>
          <a:stretch/>
        </p:blipFill>
        <p:spPr>
          <a:xfrm>
            <a:off x="508600" y="426300"/>
            <a:ext cx="606525" cy="6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25ecb18720e_1_9"/>
          <p:cNvSpPr txBox="1"/>
          <p:nvPr/>
        </p:nvSpPr>
        <p:spPr>
          <a:xfrm>
            <a:off x="1253025" y="453825"/>
            <a:ext cx="594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784B7"/>
                </a:solidFill>
                <a:latin typeface="Montserrat"/>
                <a:ea typeface="Montserrat"/>
                <a:cs typeface="Montserrat"/>
                <a:sym typeface="Montserrat"/>
              </a:rPr>
              <a:t>02- Popular apps built with Python</a:t>
            </a:r>
            <a:endParaRPr/>
          </a:p>
        </p:txBody>
      </p:sp>
      <p:pic>
        <p:nvPicPr>
          <p:cNvPr id="70" name="Google Shape;70;g25ecb18720e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950" y="1297638"/>
            <a:ext cx="1615301" cy="161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25ecb18720e_1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9151" y="1762848"/>
            <a:ext cx="2026275" cy="68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25ecb18720e_1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7062" y="1818938"/>
            <a:ext cx="205337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g25ecb18720e_1_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3037" y="3202673"/>
            <a:ext cx="1498532" cy="68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g25ecb18720e_1_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78828" y="3202648"/>
            <a:ext cx="2350689" cy="80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25ecb18720e_1_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35601" y="3055426"/>
            <a:ext cx="979374" cy="97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25ecb18720e_1_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08163" y="4346687"/>
            <a:ext cx="1448225" cy="14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25ecb18720e_1_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61714" y="4523523"/>
            <a:ext cx="2927124" cy="8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g25ecb18720e_1_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72800" y="3748000"/>
            <a:ext cx="2430051" cy="243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g25ecb18720e_1_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9" r="79" t="0"/>
          <a:stretch/>
        </p:blipFill>
        <p:spPr>
          <a:xfrm>
            <a:off x="1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25ecb18720e_1_32"/>
          <p:cNvSpPr txBox="1"/>
          <p:nvPr/>
        </p:nvSpPr>
        <p:spPr>
          <a:xfrm>
            <a:off x="3764925" y="2937525"/>
            <a:ext cx="40362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Why Python ?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g25ecb18720e_1_32"/>
          <p:cNvSpPr/>
          <p:nvPr/>
        </p:nvSpPr>
        <p:spPr>
          <a:xfrm>
            <a:off x="1190200" y="2182050"/>
            <a:ext cx="2493900" cy="2493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25ecb18720e_1_32"/>
          <p:cNvSpPr txBox="1"/>
          <p:nvPr/>
        </p:nvSpPr>
        <p:spPr>
          <a:xfrm>
            <a:off x="1512550" y="2544000"/>
            <a:ext cx="18492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0900">
                <a:solidFill>
                  <a:srgbClr val="4784B7"/>
                </a:solidFill>
                <a:latin typeface="Nunito Black"/>
                <a:ea typeface="Nunito Black"/>
                <a:cs typeface="Nunito Black"/>
                <a:sym typeface="Nunito Black"/>
              </a:rPr>
              <a:t>02</a:t>
            </a:r>
            <a:endParaRPr b="0" i="0" sz="10900" u="none" cap="none" strike="noStrike">
              <a:solidFill>
                <a:srgbClr val="4784B7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1e56c044652_0_5"/>
          <p:cNvPicPr preferRelativeResize="0"/>
          <p:nvPr/>
        </p:nvPicPr>
        <p:blipFill rotWithShape="1">
          <a:blip r:embed="rId3">
            <a:alphaModFix/>
          </a:blip>
          <a:srcRect b="0" l="377" r="377" t="0"/>
          <a:stretch/>
        </p:blipFill>
        <p:spPr>
          <a:xfrm>
            <a:off x="508600" y="426300"/>
            <a:ext cx="606525" cy="6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1e56c044652_0_5"/>
          <p:cNvSpPr txBox="1"/>
          <p:nvPr/>
        </p:nvSpPr>
        <p:spPr>
          <a:xfrm>
            <a:off x="1253025" y="453825"/>
            <a:ext cx="594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784B7"/>
                </a:solidFill>
                <a:latin typeface="Montserrat"/>
                <a:ea typeface="Montserrat"/>
                <a:cs typeface="Montserrat"/>
                <a:sym typeface="Montserrat"/>
              </a:rPr>
              <a:t>03- Why Python ?</a:t>
            </a:r>
            <a:endParaRPr/>
          </a:p>
        </p:txBody>
      </p:sp>
      <p:pic>
        <p:nvPicPr>
          <p:cNvPr id="93" name="Google Shape;93;g1e56c044652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050" y="1338925"/>
            <a:ext cx="8126525" cy="45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25ecb18720e_1_40"/>
          <p:cNvPicPr preferRelativeResize="0"/>
          <p:nvPr/>
        </p:nvPicPr>
        <p:blipFill rotWithShape="1">
          <a:blip r:embed="rId3">
            <a:alphaModFix/>
          </a:blip>
          <a:srcRect b="0" l="377" r="377" t="0"/>
          <a:stretch/>
        </p:blipFill>
        <p:spPr>
          <a:xfrm>
            <a:off x="508600" y="426300"/>
            <a:ext cx="606525" cy="6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25ecb18720e_1_40"/>
          <p:cNvSpPr txBox="1"/>
          <p:nvPr/>
        </p:nvSpPr>
        <p:spPr>
          <a:xfrm>
            <a:off x="1253025" y="453825"/>
            <a:ext cx="594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784B7"/>
                </a:solidFill>
                <a:latin typeface="Montserrat"/>
                <a:ea typeface="Montserrat"/>
                <a:cs typeface="Montserrat"/>
                <a:sym typeface="Montserrat"/>
              </a:rPr>
              <a:t>03- Why Python ?</a:t>
            </a:r>
            <a:endParaRPr/>
          </a:p>
        </p:txBody>
      </p:sp>
      <p:pic>
        <p:nvPicPr>
          <p:cNvPr id="100" name="Google Shape;100;g25ecb18720e_1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563" y="1007925"/>
            <a:ext cx="5742875" cy="57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사용자 지정 1">
      <a:dk1>
        <a:srgbClr val="000000"/>
      </a:dk1>
      <a:lt1>
        <a:srgbClr val="FFFFFF"/>
      </a:lt1>
      <a:dk2>
        <a:srgbClr val="371C59"/>
      </a:dk2>
      <a:lt2>
        <a:srgbClr val="DCD8DC"/>
      </a:lt2>
      <a:accent1>
        <a:srgbClr val="4D3676"/>
      </a:accent1>
      <a:accent2>
        <a:srgbClr val="3F0072"/>
      </a:accent2>
      <a:accent3>
        <a:srgbClr val="103560"/>
      </a:accent3>
      <a:accent4>
        <a:srgbClr val="990881"/>
      </a:accent4>
      <a:accent5>
        <a:srgbClr val="4D0071"/>
      </a:accent5>
      <a:accent6>
        <a:srgbClr val="F959B5"/>
      </a:accent6>
      <a:hlink>
        <a:srgbClr val="7959A6"/>
      </a:hlink>
      <a:folHlink>
        <a:srgbClr val="A176D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2022-10-17T04:13:17Z</dcterms:created>
  <dc:creator>Slide Members by CM.LIM</dc:creator>
</cp:coreProperties>
</file>